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84" r:id="rId4"/>
  </p:sldMasterIdLst>
  <p:notesMasterIdLst>
    <p:notesMasterId r:id="rId22"/>
  </p:notesMasterIdLst>
  <p:sldIdLst>
    <p:sldId id="283" r:id="rId5"/>
    <p:sldId id="306981" r:id="rId6"/>
    <p:sldId id="306998" r:id="rId7"/>
    <p:sldId id="306999" r:id="rId8"/>
    <p:sldId id="306971" r:id="rId9"/>
    <p:sldId id="306978" r:id="rId10"/>
    <p:sldId id="306985" r:id="rId11"/>
    <p:sldId id="306990" r:id="rId12"/>
    <p:sldId id="306983" r:id="rId13"/>
    <p:sldId id="306991" r:id="rId14"/>
    <p:sldId id="306992" r:id="rId15"/>
    <p:sldId id="306970" r:id="rId16"/>
    <p:sldId id="306993" r:id="rId17"/>
    <p:sldId id="306994" r:id="rId18"/>
    <p:sldId id="306995" r:id="rId19"/>
    <p:sldId id="306984" r:id="rId20"/>
    <p:sldId id="312" r:id="rId21"/>
  </p:sldIdLst>
  <p:sldSz cx="12192000" cy="6858000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600">
          <p15:clr>
            <a:srgbClr val="A4A3A4"/>
          </p15:clr>
        </p15:guide>
        <p15:guide id="2" orient="horz" pos="120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642E4E-6AB8-31B0-B12A-3958BEEEE9A5}" name="Samantha Peyton" initials="SP" userId="S::speyton@liifund.org::5248bd9d-01d0-49e3-9a09-5a00d542db85" providerId="AD"/>
  <p188:author id="{BA37146B-668D-AB96-7AA9-594108EE8332}" name="Esmeralda Martin-Singh" initials="EM" userId="S::emsingh@liifund.org::0250c16f-4802-4bc4-8ce7-1c27b6250183" providerId="AD"/>
  <p188:author id="{4DD9597C-07E7-4BDD-2B8D-BA67339D824F}" name="Angie Garling" initials="AG" userId="S::agarling@liifund.org::d8493dba-917c-47f0-825b-99f67b9a0dfd" providerId="AD"/>
  <p188:author id="{24F88FF6-5973-3D41-AADC-69953128E79E}" name="Shelly Masur" initials="SM" userId="S::smasur@liifund.org::99819e84-adbb-4a8d-8969-d74800c0e7a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jo palmer" initials="" lastIdx="4" clrIdx="0"/>
  <p:cmAuthor id="1" name="Hannah Taylor" initials="" lastIdx="12" clrIdx="1"/>
  <p:cmAuthor id="2" name="Eleni Stamoulis" initials="" lastIdx="3" clrIdx="2"/>
  <p:cmAuthor id="3" name="Eleni Stamoulis" initials="ES" lastIdx="1" clrIdx="3">
    <p:extLst>
      <p:ext uri="{19B8F6BF-5375-455C-9EA6-DF929625EA0E}">
        <p15:presenceInfo xmlns:p15="http://schemas.microsoft.com/office/powerpoint/2012/main" userId="S::estamoulis@mission.partners::e3d32fff-48bf-4f70-9524-4b7ebb30c793" providerId="AD"/>
      </p:ext>
    </p:extLst>
  </p:cmAuthor>
  <p:cmAuthor id="4" name="Lucy Arellano Baglieri" initials="LAB" lastIdx="3" clrIdx="4">
    <p:extLst>
      <p:ext uri="{19B8F6BF-5375-455C-9EA6-DF929625EA0E}">
        <p15:presenceInfo xmlns:p15="http://schemas.microsoft.com/office/powerpoint/2012/main" userId="S-1-5-21-1632327706-1975474423-1232828436-192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467AC"/>
    <a:srgbClr val="338BC5"/>
    <a:srgbClr val="FF6600"/>
    <a:srgbClr val="FF863B"/>
    <a:srgbClr val="C5D9F7"/>
    <a:srgbClr val="5993E9"/>
    <a:srgbClr val="647CB0"/>
    <a:srgbClr val="5C914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B4A6A-AA7A-48D5-9CBD-F121DE1BD2CC}" v="15" dt="2024-06-28T19:07:38.479"/>
  </p1510:revLst>
</p1510:revInfo>
</file>

<file path=ppt/tableStyles.xml><?xml version="1.0" encoding="utf-8"?>
<a:tblStyleLst xmlns:a="http://schemas.openxmlformats.org/drawingml/2006/main" def="{CDFCCE27-969C-4FB8-BEEB-2963671B3815}">
  <a:tblStyle styleId="{CDFCCE27-969C-4FB8-BEEB-2963671B38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88" autoAdjust="0"/>
  </p:normalViewPr>
  <p:slideViewPr>
    <p:cSldViewPr snapToGrid="0">
      <p:cViewPr varScale="1">
        <p:scale>
          <a:sx n="87" d="100"/>
          <a:sy n="87" d="100"/>
        </p:scale>
        <p:origin x="1392" y="90"/>
      </p:cViewPr>
      <p:guideLst>
        <p:guide pos="600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9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70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9" y="8772670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9e17c5895_2_106:notes"/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99e17c5895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CCIP is a </a:t>
            </a:r>
            <a:r>
              <a:rPr lang="en-US" b="1"/>
              <a:t>statewide project funded to build supply and improve the quality of care</a:t>
            </a:r>
            <a:r>
              <a:rPr lang="en-US"/>
              <a:t>. Efforts include recruiting license exempt providers to become licensed, as well as providing supports to assist small homes with a goal of increased capacity and inclusion of infants and toddlers.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3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35/75 JUST for places where children can be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Staff Qual and Ratios are basic health/safety – State funded, quality requires higher levels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Changes with new single license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All sorts of other regulations for centers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18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get a Child Care Center License: https://www.cdss.ca.gov/inforesources/child-care-licensing/how-to-become-licensed/ccc-licensing-information </a:t>
            </a:r>
          </a:p>
          <a:p>
            <a:endParaRPr lang="en-US" dirty="0"/>
          </a:p>
          <a:p>
            <a:r>
              <a:rPr lang="en-US" dirty="0"/>
              <a:t>Evaluator Manual chrome-https://www.cdss.ca.gov/Portals/9/CCLD/EM/Application-CCP.pdf  - PG 19</a:t>
            </a:r>
          </a:p>
          <a:p>
            <a:endParaRPr lang="en-US" dirty="0"/>
          </a:p>
          <a:p>
            <a:r>
              <a:rPr lang="en-US" dirty="0"/>
              <a:t>Child Care Center Operators Videos  https://ccld.childcarevideos.org/child-care-center-operators/ </a:t>
            </a:r>
          </a:p>
          <a:p>
            <a:endParaRPr lang="en-US" dirty="0"/>
          </a:p>
          <a:p>
            <a:r>
              <a:rPr lang="en-US" dirty="0"/>
              <a:t>https://www.cdss.ca.gov/inforesources/letters-regulations/legislation-and-regulations/community-care-licensing-regulations/child-care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86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Support Family Child Care provider through a very stressful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Consultants usually have experience and connections with their local supporting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Support with language barrier challenges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64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9e17c589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99e17c5895_0_63:notes"/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200" cy="36366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5" name="Google Shape;695;g99e17c5895_0_63:notes"/>
          <p:cNvSpPr txBox="1">
            <a:spLocks noGrp="1"/>
          </p:cNvSpPr>
          <p:nvPr>
            <p:ph type="sldNum" idx="12"/>
          </p:nvPr>
        </p:nvSpPr>
        <p:spPr>
          <a:xfrm>
            <a:off x="3936769" y="8772670"/>
            <a:ext cx="3011700" cy="4635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06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 descr="A picture containing person, outdoor, grass, young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4247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/>
          <p:nvPr/>
        </p:nvSpPr>
        <p:spPr>
          <a:xfrm>
            <a:off x="4253948" y="0"/>
            <a:ext cx="7938052" cy="6858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079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4926500" y="1784700"/>
            <a:ext cx="63126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Trebuchet MS"/>
              <a:buNone/>
              <a:defRPr sz="51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4926496" y="3429000"/>
            <a:ext cx="6859200" cy="22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20" descr="A drawing of a fac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9421" y="5078734"/>
            <a:ext cx="1335156" cy="127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E68FC430-EE65-5442-8040-5305175E1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4114800" cy="25903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ctrTitle"/>
          </p:nvPr>
        </p:nvSpPr>
        <p:spPr>
          <a:xfrm>
            <a:off x="914400" y="4602470"/>
            <a:ext cx="10363200" cy="1101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A652"/>
              </a:buClr>
              <a:buSzPts val="3600"/>
              <a:buFont typeface="Trebuchet MS"/>
              <a:buNone/>
              <a:defRPr sz="3600" b="1" i="0">
                <a:solidFill>
                  <a:srgbClr val="01A6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">
  <p:cSld name="Basic Text-subhead"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8737600" y="6041878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5294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52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711200" y="1138499"/>
            <a:ext cx="10869015" cy="4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2"/>
          </p:nvPr>
        </p:nvSpPr>
        <p:spPr>
          <a:xfrm>
            <a:off x="711199" y="1818978"/>
            <a:ext cx="10869015" cy="388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711200" y="587377"/>
            <a:ext cx="10972800" cy="592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A652"/>
              </a:buClr>
              <a:buSzPts val="3600"/>
              <a:buFont typeface="Trebuchet MS"/>
              <a:buNone/>
              <a:defRPr sz="3600" b="1" i="0">
                <a:solidFill>
                  <a:srgbClr val="01A6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0"/>
          <p:cNvSpPr/>
          <p:nvPr/>
        </p:nvSpPr>
        <p:spPr>
          <a:xfrm>
            <a:off x="508000" y="1"/>
            <a:ext cx="114301" cy="11334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52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Items Slide">
  <p:cSld name="Bullet Items Slide"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sldNum" idx="12"/>
          </p:nvPr>
        </p:nvSpPr>
        <p:spPr>
          <a:xfrm>
            <a:off x="9219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711200" y="1209520"/>
            <a:ext cx="10869015" cy="4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body" idx="2"/>
          </p:nvPr>
        </p:nvSpPr>
        <p:spPr>
          <a:xfrm>
            <a:off x="707037" y="1819277"/>
            <a:ext cx="10869015" cy="388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i="1">
                <a:solidFill>
                  <a:srgbClr val="000000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 i="1">
                <a:solidFill>
                  <a:srgbClr val="00000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711200" y="587377"/>
            <a:ext cx="10972800" cy="592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A652"/>
              </a:buClr>
              <a:buSzPts val="3600"/>
              <a:buFont typeface="Trebuchet MS"/>
              <a:buNone/>
              <a:defRPr sz="3600" b="1" i="0">
                <a:solidFill>
                  <a:srgbClr val="01A6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508000" y="1"/>
            <a:ext cx="114301" cy="11334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52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Ite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04DA-8D59-47EC-9022-3A2C98FF85A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6223"/>
            <a:ext cx="10972800" cy="592666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8839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1" y="1138495"/>
            <a:ext cx="10957913" cy="4756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i="1" baseline="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Click To Add Subtitle If Needed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08000" y="1"/>
            <a:ext cx="114301" cy="1133474"/>
          </a:xfrm>
          <a:prstGeom prst="rect">
            <a:avLst/>
          </a:prstGeom>
          <a:solidFill>
            <a:srgbClr val="005294"/>
          </a:solidFill>
          <a:ln>
            <a:noFill/>
          </a:ln>
          <a:effectLst>
            <a:outerShdw blurRad="40000" dist="50800" dir="6300000" rotWithShape="0">
              <a:srgbClr val="00529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5294"/>
                </a:solidFill>
              </a:ln>
              <a:solidFill>
                <a:srgbClr val="00529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96901" y="1819276"/>
            <a:ext cx="10979151" cy="388461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2800" baseline="0">
                <a:solidFill>
                  <a:srgbClr val="000000"/>
                </a:solidFill>
              </a:defRPr>
            </a:lvl1pPr>
            <a:lvl2pPr marL="630238" indent="-173038">
              <a:buFont typeface="Arial"/>
              <a:buChar char="•"/>
              <a:defRPr sz="2400" i="1">
                <a:solidFill>
                  <a:srgbClr val="000000"/>
                </a:solidFill>
              </a:defRPr>
            </a:lvl2pPr>
            <a:lvl3pPr marL="1089025" indent="-174625">
              <a:defRPr sz="1800" i="1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785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87FE48-271A-4A3D-E519-80283F2453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1177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F274E9-BEA1-B4A7-63AD-ED657683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114" y="1604283"/>
            <a:ext cx="6132286" cy="1835830"/>
          </a:xfrm>
        </p:spPr>
        <p:txBody>
          <a:bodyPr anchor="b">
            <a:noAutofit/>
          </a:bodyPr>
          <a:lstStyle>
            <a:lvl1pPr>
              <a:defRPr sz="4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6B575E23-3633-6E22-BB33-48BC23BD9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4114" y="3599543"/>
            <a:ext cx="6132286" cy="25193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 b="1" i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E20B34-B7C5-6EEC-4DF9-DCF061D6FCC1}"/>
              </a:ext>
            </a:extLst>
          </p:cNvPr>
          <p:cNvGrpSpPr/>
          <p:nvPr userDrawn="1"/>
        </p:nvGrpSpPr>
        <p:grpSpPr>
          <a:xfrm>
            <a:off x="1" y="6118906"/>
            <a:ext cx="5311774" cy="739094"/>
            <a:chOff x="-5549" y="6133420"/>
            <a:chExt cx="5311774" cy="73909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BFB49B-7679-0917-9523-B4B7990881C2}"/>
                </a:ext>
              </a:extLst>
            </p:cNvPr>
            <p:cNvSpPr/>
            <p:nvPr userDrawn="1"/>
          </p:nvSpPr>
          <p:spPr>
            <a:xfrm>
              <a:off x="-5549" y="6133420"/>
              <a:ext cx="5311774" cy="739094"/>
            </a:xfrm>
            <a:prstGeom prst="rect">
              <a:avLst/>
            </a:prstGeom>
            <a:solidFill>
              <a:srgbClr val="006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Low Income Investment Fund (LIIF) on Twitter: &quot;Our Annual Impact Report is  hot off the (digital) press today! In it, we share progress updates and  lessons on our work to advance racial">
              <a:extLst>
                <a:ext uri="{FF2B5EF4-FFF2-40B4-BE49-F238E27FC236}">
                  <a16:creationId xmlns:a16="http://schemas.microsoft.com/office/drawing/2014/main" id="{333324D6-DF94-1F96-5687-148AD0B69BD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59" y="6162448"/>
              <a:ext cx="667656" cy="66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4EEEC4-6BBA-FF9A-C0EB-AA2DDD1694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5571" y="6474188"/>
              <a:ext cx="4149915" cy="0"/>
            </a:xfrm>
            <a:prstGeom prst="line">
              <a:avLst/>
            </a:prstGeom>
            <a:ln w="12700">
              <a:solidFill>
                <a:srgbClr val="7CB9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963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">
  <p:cSld name="Blank with Title"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9219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711200" y="587377"/>
            <a:ext cx="10972800" cy="592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A652"/>
              </a:buClr>
              <a:buSzPts val="3600"/>
              <a:buFont typeface="Arial"/>
              <a:buNone/>
              <a:defRPr sz="3600" b="1" i="0">
                <a:solidFill>
                  <a:srgbClr val="01A6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/>
          <p:nvPr/>
        </p:nvSpPr>
        <p:spPr>
          <a:xfrm>
            <a:off x="508000" y="1"/>
            <a:ext cx="114301" cy="11334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52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17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78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9219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6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9219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Google Shape;118;p19" descr="A picture containing drawing, sign&#10;&#10;Description automatically generated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35" y="6179617"/>
            <a:ext cx="608865" cy="5750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5" r:id="rId3"/>
    <p:sldLayoutId id="2147483676" r:id="rId4"/>
    <p:sldLayoutId id="2147483686" r:id="rId5"/>
    <p:sldLayoutId id="2147483691" r:id="rId6"/>
    <p:sldLayoutId id="2147483692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childcareaware.org/hubfs/Provider%20Opening%20a%20Child%20Care%20Center%20FCC/Licensing%20and%20Background%20Checks%20-%20Opening%20Home.pdf?__hstc=251908822.f941a8d2d2d6e84a9d1030e49331dcf7.1710178630336.1710178630336.1710178630336.1&amp;__hssc=251908822.5.1710178630336&amp;__hsfp=69726527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info.childcareaware.org/hubfs/Provider%20Opening%20a%20Child%20Care%20Center%20FCC/Needs%20Assessment%20-%20Opening%20Home.pdf?__hstc=251908822.f941a8d2d2d6e84a9d1030e49331dcf7.1710178630336.1710178630336.1710178630336.1&amp;__hssc=251908822.2.1710178630336&amp;__hsfp=6972652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dss.ca.gov/portals/9/fmuforms/i-l/lic279a.pdf" TargetMode="External"/><Relationship Id="rId5" Type="http://schemas.openxmlformats.org/officeDocument/2006/relationships/hyperlink" Target="https://www.cdss.ca.gov/inforesources/child-care-licensing/how-to-become-licensed/in-person-orientations" TargetMode="External"/><Relationship Id="rId4" Type="http://schemas.openxmlformats.org/officeDocument/2006/relationships/hyperlink" Target="https://info.childcareaware.org/hubfs/Provider%20Opening%20a%20Child%20Care%20Center%20FCC/Legal%20and%20insurance%20Considerations%20-%20Opening%20Home.pdf?__hstc=251908822.f941a8d2d2d6e84a9d1030e49331dcf7.1710178630336.1710178630336.1710178630336.1&amp;__hssc=251908822.6.1710178630336&amp;__hsfp=6972652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careaware.org/opening-a-child-care-program/?__hstc=251908822.f941a8d2d2d6e84a9d1030e49331dcf7.1710178630336.1710178630336.1710178630336.1&amp;__hssc=251908822.1.1710178630336&amp;__hsfp=69726527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info.childcareaware.org/hubfs/Opening%20a%20Family%20Child%20Care%20Home%20Business%20Guide%20English%20-%20final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s://www.cdss.ca.gov/Portals/9/CCLD/CCP%20Documents/Capacity%20Requirements%20FCCHs.pdf?ver=2019-06-28-121849-180" TargetMode="External"/><Relationship Id="rId4" Type="http://schemas.openxmlformats.org/officeDocument/2006/relationships/hyperlink" Target="https://www.cdss.ca.gov/Portals/9/CCLD/CCP%20Documents/Provider%20Requirements%20FCCH.pdf?ver=2019-05-30-164218-40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ss.ca.gov/inforesources/community-care/self-assessment-guides-and-key-indicator-tools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s://www.cdss.ca.gov/Portals/9/CCLD/EM/Application-CCP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hildcareaware.org/wp-content/uploads/2018/11/Center-Resources.pdf" TargetMode="External"/><Relationship Id="rId5" Type="http://schemas.openxmlformats.org/officeDocument/2006/relationships/hyperlink" Target="https://www.cdss.ca.gov/inforesources/letters-regulations/legislation-and-regulations/community-care-licensing-regulations/child-care" TargetMode="External"/><Relationship Id="rId4" Type="http://schemas.openxmlformats.org/officeDocument/2006/relationships/hyperlink" Target="https://ccld.childcarevideos.org/child-care-center-operators/" TargetMode="Externa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hyperlink" Target="mailto:adelvalle@liifund.org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ss.ca.gov/cdssweb/entres/forms/English/LIC921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hildcarelaw.org/content/frequently-asked-questions-sb-234-the-keeping-kids-close-to-home-ac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rnetwork.org/" TargetMode="External"/><Relationship Id="rId2" Type="http://schemas.openxmlformats.org/officeDocument/2006/relationships/hyperlink" Target="https://www.cdss.ca.gov/inforesources/child-care-licensing/how-to-become-license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info.childcareaware.org/hubfs/Provider%20Opening%20a%20Child%20Care%20Center%20FCC/Are%20you%20Ready%20-%20Opening%20Home.pdf?__hstc=251908822.f941a8d2d2d6e84a9d1030e49331dcf7.1710178630336.1710178630336.1710178630336.1&amp;__hssc=251908822.2.1710178630336&amp;__hsfp=697265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ctrTitle"/>
          </p:nvPr>
        </p:nvSpPr>
        <p:spPr>
          <a:xfrm>
            <a:off x="4140200" y="1468355"/>
            <a:ext cx="7924800" cy="80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n-US" sz="4800" dirty="0"/>
              <a:t>Expanding Your Business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Room E</a:t>
            </a:r>
            <a:endParaRPr sz="5400" dirty="0"/>
          </a:p>
        </p:txBody>
      </p:sp>
      <p:sp>
        <p:nvSpPr>
          <p:cNvPr id="222" name="Google Shape;222;p38"/>
          <p:cNvSpPr txBox="1">
            <a:spLocks noGrp="1"/>
          </p:cNvSpPr>
          <p:nvPr>
            <p:ph type="subTitle" idx="1"/>
          </p:nvPr>
        </p:nvSpPr>
        <p:spPr>
          <a:xfrm>
            <a:off x="4322618" y="4105564"/>
            <a:ext cx="7869382" cy="59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2000" i="1" dirty="0"/>
              <a:t>Low Income Investment Fund – Build Up Riverside County</a:t>
            </a:r>
            <a:endParaRPr lang="en-US"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 dirty="0"/>
              <a:t>June 1, 2024</a:t>
            </a:r>
          </a:p>
        </p:txBody>
      </p:sp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B96E7A15-0AB8-4ABC-7464-0389AF67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06" y="4858326"/>
            <a:ext cx="1918584" cy="15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5AF8A3-74A0-8B74-8346-1117890CBFB8}"/>
              </a:ext>
            </a:extLst>
          </p:cNvPr>
          <p:cNvSpPr txBox="1"/>
          <p:nvPr/>
        </p:nvSpPr>
        <p:spPr>
          <a:xfrm>
            <a:off x="975361" y="242173"/>
            <a:ext cx="9666933" cy="651299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400" b="1">
                <a:solidFill>
                  <a:srgbClr val="000000"/>
                </a:solidFill>
              </a:rPr>
              <a:t>Do Your Research 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Learn about your community needs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Family Child Care Needs Assessment: </a:t>
            </a:r>
          </a:p>
          <a:p>
            <a:pPr marL="341313" lvl="1"/>
            <a:r>
              <a:rPr lang="en-US" sz="180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Needs Assessment - Opening Home.pdf (childcareaware.org)</a:t>
            </a:r>
            <a:endParaRPr lang="en-US" sz="1800">
              <a:solidFill>
                <a:schemeClr val="bg2"/>
              </a:solidFill>
            </a:endParaRPr>
          </a:p>
          <a:p>
            <a:pPr marL="690563" lvl="1" indent="-350838">
              <a:buFont typeface="+mj-lt"/>
              <a:buAutoNum type="alphaLcParenR" startAt="3"/>
            </a:pPr>
            <a:r>
              <a:rPr lang="en-US" sz="2000">
                <a:solidFill>
                  <a:srgbClr val="000000"/>
                </a:solidFill>
              </a:rPr>
              <a:t>Licensing and Background Checks: </a:t>
            </a:r>
          </a:p>
          <a:p>
            <a:pPr marL="341313" lvl="1"/>
            <a:r>
              <a:rPr lang="en-US" sz="180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Licensing and Background Checks - Opening Home.pdf (childcareaware.org)</a:t>
            </a:r>
            <a:endParaRPr lang="en-US" sz="1800">
              <a:solidFill>
                <a:schemeClr val="bg2"/>
              </a:solidFill>
            </a:endParaRPr>
          </a:p>
          <a:p>
            <a:pPr marL="690563" lvl="1" indent="-350838">
              <a:buFont typeface="+mj-lt"/>
              <a:buAutoNum type="alphaLcParenR" startAt="4"/>
            </a:pPr>
            <a:r>
              <a:rPr lang="en-US" sz="2000">
                <a:solidFill>
                  <a:srgbClr val="000000"/>
                </a:solidFill>
              </a:rPr>
              <a:t>Legal, Tax, and Insurance Considerations: </a:t>
            </a:r>
          </a:p>
          <a:p>
            <a:pPr marL="341313" lvl="4"/>
            <a:r>
              <a:rPr lang="en-US" sz="1800">
                <a:solidFill>
                  <a:srgbClr val="006EB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 and insurance Considerations - Opening Home.pdf (childcareaware.org</a:t>
            </a:r>
            <a:r>
              <a:rPr lang="en-US" sz="180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1800">
              <a:solidFill>
                <a:srgbClr val="000000"/>
              </a:solidFill>
            </a:endParaRPr>
          </a:p>
          <a:p>
            <a:pPr marL="684213" lvl="1" indent="-342900">
              <a:buFont typeface="+mj-lt"/>
              <a:buAutoNum type="alphaLcParenR" startAt="4"/>
            </a:pP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2400" b="1">
                <a:solidFill>
                  <a:srgbClr val="000000"/>
                </a:solidFill>
              </a:rPr>
              <a:t>Take Action Steps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Attend Licensing orientation for Family child care:</a:t>
            </a:r>
          </a:p>
          <a:p>
            <a:pPr marL="341313" lvl="2"/>
            <a:r>
              <a:rPr lang="en-US">
                <a:solidFill>
                  <a:srgbClr val="000000"/>
                </a:solidFill>
                <a:hlinkClick r:id="rId5"/>
              </a:rPr>
              <a:t>https://www.cdss.ca.gov/inforesources/child-care-licensing/how-to-become-licensed/in-person-orientations</a:t>
            </a: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Complete licensing application </a:t>
            </a:r>
          </a:p>
          <a:p>
            <a:pPr marL="341313" lvl="1"/>
            <a:r>
              <a:rPr lang="en-US" sz="1600">
                <a:hlinkClick r:id="rId6"/>
              </a:rPr>
              <a:t>LIC279A, License Application and Instructions for Family Child Care Homes.</a:t>
            </a:r>
            <a:endParaRPr lang="en-US" sz="1600">
              <a:solidFill>
                <a:srgbClr val="000000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Complete 16 hours of Pediatric Health and Safety training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Get your vaccines up to date including TB test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Get your background done for all the adults in the home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Get ready for licensing inspection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Create a Budget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Develop Policies and Procedures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Market your Program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F2BA7AFB-9845-A37E-0D0B-30FE93844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3310" y="176271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CE317-6E24-C2E3-0BE5-C2B0ED63D78C}"/>
              </a:ext>
            </a:extLst>
          </p:cNvPr>
          <p:cNvSpPr txBox="1">
            <a:spLocks/>
          </p:cNvSpPr>
          <p:nvPr/>
        </p:nvSpPr>
        <p:spPr>
          <a:xfrm>
            <a:off x="872802" y="818469"/>
            <a:ext cx="6714773" cy="455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buFont typeface="+mj-lt"/>
              <a:buAutoNum type="arabicPeriod" startAt="4"/>
            </a:pPr>
            <a:r>
              <a:rPr lang="en-US" sz="2400" b="1">
                <a:solidFill>
                  <a:srgbClr val="000000"/>
                </a:solidFill>
              </a:rPr>
              <a:t>Training and Education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Professional Growth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Continue your education towards a Bachelor Degree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Education Stipend Program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California Child Care Permit</a:t>
            </a:r>
          </a:p>
          <a:p>
            <a:pPr marL="684213" lvl="1" indent="-342900">
              <a:buFont typeface="+mj-lt"/>
              <a:buAutoNum type="alphaLcParenR"/>
            </a:pP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sz="2400" b="1">
                <a:solidFill>
                  <a:srgbClr val="000000"/>
                </a:solidFill>
              </a:rPr>
              <a:t>Resources: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Opening a Family Child Care Home Business Guide</a:t>
            </a:r>
            <a:endParaRPr lang="en-US" sz="2000">
              <a:solidFill>
                <a:schemeClr val="bg2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Care Aware of America Opening a Child Care Program</a:t>
            </a:r>
            <a:endParaRPr lang="en-US" sz="2000">
              <a:solidFill>
                <a:schemeClr val="bg2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Family Child Care Home Provider Requirements</a:t>
            </a:r>
            <a:endParaRPr lang="en-US" sz="2000">
              <a:solidFill>
                <a:schemeClr val="bg2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Capacity Requirements FCCHs</a:t>
            </a:r>
            <a:endParaRPr lang="en-US" sz="2000">
              <a:solidFill>
                <a:schemeClr val="bg2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Your local Planning Council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Your local First 5</a:t>
            </a:r>
          </a:p>
        </p:txBody>
      </p:sp>
      <p:pic>
        <p:nvPicPr>
          <p:cNvPr id="5" name="Picture 4" descr="A playground with a group of people&#10;&#10;Description automatically generated">
            <a:extLst>
              <a:ext uri="{FF2B5EF4-FFF2-40B4-BE49-F238E27FC236}">
                <a16:creationId xmlns:a16="http://schemas.microsoft.com/office/drawing/2014/main" id="{C5B7E3D5-5551-6559-F991-EEFCF4342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438" y="1497241"/>
            <a:ext cx="4386871" cy="3682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9F4466D1-2667-AA4C-7289-24C88EC5D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2973" y="198304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window with a red frame and a group of objects from it&#10;&#10;Description automatically generated">
            <a:extLst>
              <a:ext uri="{FF2B5EF4-FFF2-40B4-BE49-F238E27FC236}">
                <a16:creationId xmlns:a16="http://schemas.microsoft.com/office/drawing/2014/main" id="{63DD0E16-9AA3-9318-E0E2-0967001D21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4440" t="5995" r="24440" b="4781"/>
          <a:stretch/>
        </p:blipFill>
        <p:spPr>
          <a:xfrm>
            <a:off x="0" y="0"/>
            <a:ext cx="5311775" cy="6118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EE9F9-EE1F-304E-D05A-47749B3B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459" y="2278538"/>
            <a:ext cx="6132286" cy="183583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Center-Based Programs</a:t>
            </a:r>
          </a:p>
        </p:txBody>
      </p:sp>
      <p:pic>
        <p:nvPicPr>
          <p:cNvPr id="5" name="Picture 4" descr="A logo for a building&#10;&#10;Description automatically generated">
            <a:extLst>
              <a:ext uri="{FF2B5EF4-FFF2-40B4-BE49-F238E27FC236}">
                <a16:creationId xmlns:a16="http://schemas.microsoft.com/office/drawing/2014/main" id="{CF9033A2-FC11-5208-6FFD-235243510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73" y="198304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78B7E-DB8E-EE45-A993-18E24F5266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82459" y="1521821"/>
            <a:ext cx="6310707" cy="4738277"/>
          </a:xfrm>
        </p:spPr>
        <p:txBody>
          <a:bodyPr/>
          <a:lstStyle/>
          <a:p>
            <a:pPr marL="565150" indent="-514350">
              <a:buFont typeface="+mj-lt"/>
              <a:buAutoNum type="arabicPeriod"/>
            </a:pPr>
            <a:r>
              <a:rPr lang="en-US" dirty="0"/>
              <a:t>Planning </a:t>
            </a:r>
          </a:p>
          <a:p>
            <a:pPr marL="1308100" lvl="2">
              <a:buFont typeface="+mj-lt"/>
              <a:buAutoNum type="alphaLcPeriod"/>
            </a:pPr>
            <a:r>
              <a:rPr lang="en-US" dirty="0"/>
              <a:t>Needs Assessment/Feasibility Study</a:t>
            </a:r>
          </a:p>
          <a:p>
            <a:pPr marL="1308100" lvl="2">
              <a:buFont typeface="+mj-lt"/>
              <a:buAutoNum type="alphaLcPeriod"/>
            </a:pPr>
            <a:r>
              <a:rPr lang="en-US" dirty="0"/>
              <a:t>Licensing Orientation, Legal and Insurance</a:t>
            </a:r>
          </a:p>
          <a:p>
            <a:pPr marL="1308100" lvl="2">
              <a:buFont typeface="+mj-lt"/>
              <a:buAutoNum type="alphaLcPeriod"/>
            </a:pPr>
            <a:r>
              <a:rPr lang="en-US" dirty="0"/>
              <a:t>Business Plan, Budget and funding/financing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Find a location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Regulatory processes and costs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Design, potential contractors and development team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Complete Business Plan, secure funding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Facility Development and Opening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Site construction and equipment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Develop Policies and Procedures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Licensing approval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Hiring Staff</a:t>
            </a:r>
          </a:p>
          <a:p>
            <a:pPr marL="1479550" lvl="2" indent="-514350">
              <a:buFont typeface="+mj-lt"/>
              <a:buAutoNum type="alphaLcPeriod"/>
            </a:pPr>
            <a:r>
              <a:rPr lang="en-US" dirty="0"/>
              <a:t>Marketing</a:t>
            </a:r>
          </a:p>
          <a:p>
            <a:pPr marL="1022350" lvl="1" indent="-514350">
              <a:buFont typeface="+mj-lt"/>
              <a:buAutoNum type="arabicPeriod"/>
            </a:pPr>
            <a:endParaRPr lang="en-US" dirty="0"/>
          </a:p>
          <a:p>
            <a:pPr marL="1022350" lvl="1" indent="-514350">
              <a:buFont typeface="+mj-lt"/>
              <a:buAutoNum type="arabicPeriod"/>
            </a:pPr>
            <a:endParaRPr lang="en-US" dirty="0"/>
          </a:p>
          <a:p>
            <a:pPr marL="565150" indent="-514350">
              <a:buFont typeface="+mj-lt"/>
              <a:buAutoNum type="arabicPeriod"/>
            </a:pPr>
            <a:endParaRPr lang="en-US" dirty="0"/>
          </a:p>
          <a:p>
            <a:pPr marL="1022350" lvl="1" indent="-514350">
              <a:buFont typeface="+mj-lt"/>
              <a:buAutoNum type="arabicPeriod"/>
            </a:pPr>
            <a:endParaRPr lang="en-US" dirty="0"/>
          </a:p>
          <a:p>
            <a:pPr marL="1022350" lvl="1" indent="-514350">
              <a:buFont typeface="+mj-lt"/>
              <a:buAutoNum type="arabicPeriod"/>
            </a:pPr>
            <a:endParaRPr lang="en-US" dirty="0"/>
          </a:p>
          <a:p>
            <a:pPr marL="5651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3F734-802F-DC12-C61A-F7F7AC63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87377"/>
            <a:ext cx="9842959" cy="592666"/>
          </a:xfrm>
        </p:spPr>
        <p:txBody>
          <a:bodyPr/>
          <a:lstStyle/>
          <a:p>
            <a:r>
              <a:rPr lang="en-US" dirty="0"/>
              <a:t>Steps to establishing a new center-based child care</a:t>
            </a:r>
          </a:p>
        </p:txBody>
      </p:sp>
      <p:pic>
        <p:nvPicPr>
          <p:cNvPr id="5" name="Picture 4" descr="A collage of a playground&#10;&#10;Description automatically generated">
            <a:extLst>
              <a:ext uri="{FF2B5EF4-FFF2-40B4-BE49-F238E27FC236}">
                <a16:creationId xmlns:a16="http://schemas.microsoft.com/office/drawing/2014/main" id="{7D41427A-1E6A-4855-DA82-DCBBF379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132" y="1784376"/>
            <a:ext cx="4281832" cy="4113550"/>
          </a:xfrm>
          <a:prstGeom prst="rect">
            <a:avLst/>
          </a:prstGeom>
        </p:spPr>
      </p:pic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6D148063-DF47-9390-7C30-D3D91DC2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73" y="198304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8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F65B97-F26F-9218-FF33-B61C76B48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Physical Environment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60D0E-3600-A5D7-FD16-CF948D43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Center-based vs. Home-based: Title 22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8F9D5F-3DAC-9F40-FC72-6B8EF42CF529}"/>
              </a:ext>
            </a:extLst>
          </p:cNvPr>
          <p:cNvGraphicFramePr>
            <a:graphicFrameLocks noGrp="1"/>
          </p:cNvGraphicFramePr>
          <p:nvPr/>
        </p:nvGraphicFramePr>
        <p:xfrm>
          <a:off x="998331" y="2011679"/>
          <a:ext cx="9138447" cy="1843550"/>
        </p:xfrm>
        <a:graphic>
          <a:graphicData uri="http://schemas.openxmlformats.org/drawingml/2006/table">
            <a:tbl>
              <a:tblPr firstRow="1" bandRow="1">
                <a:tableStyleId>{CDFCCE27-969C-4FB8-BEEB-2963671B3815}</a:tableStyleId>
              </a:tblPr>
              <a:tblGrid>
                <a:gridCol w="3286286">
                  <a:extLst>
                    <a:ext uri="{9D8B030D-6E8A-4147-A177-3AD203B41FA5}">
                      <a16:colId xmlns:a16="http://schemas.microsoft.com/office/drawing/2014/main" val="2106191286"/>
                    </a:ext>
                  </a:extLst>
                </a:gridCol>
                <a:gridCol w="3927054">
                  <a:extLst>
                    <a:ext uri="{9D8B030D-6E8A-4147-A177-3AD203B41FA5}">
                      <a16:colId xmlns:a16="http://schemas.microsoft.com/office/drawing/2014/main" val="1257646729"/>
                    </a:ext>
                  </a:extLst>
                </a:gridCol>
                <a:gridCol w="1925107">
                  <a:extLst>
                    <a:ext uri="{9D8B030D-6E8A-4147-A177-3AD203B41FA5}">
                      <a16:colId xmlns:a16="http://schemas.microsoft.com/office/drawing/2014/main" val="2332878843"/>
                    </a:ext>
                  </a:extLst>
                </a:gridCol>
              </a:tblGrid>
              <a:tr h="6017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Centers</a:t>
                      </a:r>
                    </a:p>
                  </a:txBody>
                  <a:tcPr>
                    <a:solidFill>
                      <a:srgbClr val="5993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Homes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759383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r>
                        <a:rPr lang="en-US" sz="1800"/>
                        <a:t>Indoor classroom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35 square feet per child; 1 toilet/2 sink per 15</a:t>
                      </a:r>
                    </a:p>
                  </a:txBody>
                  <a:tcPr>
                    <a:solidFill>
                      <a:srgbClr val="C5D9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9615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r>
                        <a:rPr lang="en-US" sz="1800"/>
                        <a:t>Outdoor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75 square feet per child</a:t>
                      </a:r>
                    </a:p>
                  </a:txBody>
                  <a:tcPr>
                    <a:solidFill>
                      <a:srgbClr val="C5D9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442419"/>
                  </a:ext>
                </a:extLst>
              </a:tr>
            </a:tbl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2E57C48-8842-53D6-15D6-E89DC17FF55F}"/>
              </a:ext>
            </a:extLst>
          </p:cNvPr>
          <p:cNvSpPr txBox="1">
            <a:spLocks/>
          </p:cNvSpPr>
          <p:nvPr/>
        </p:nvSpPr>
        <p:spPr>
          <a:xfrm>
            <a:off x="661492" y="3816885"/>
            <a:ext cx="10869015" cy="4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Center Staff MINIMUM Qualifications and Ratios</a:t>
            </a:r>
          </a:p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31C811-6DC7-6E31-FE2D-38FDA434A83E}"/>
              </a:ext>
            </a:extLst>
          </p:cNvPr>
          <p:cNvGraphicFramePr>
            <a:graphicFrameLocks noGrp="1"/>
          </p:cNvGraphicFramePr>
          <p:nvPr/>
        </p:nvGraphicFramePr>
        <p:xfrm>
          <a:off x="998331" y="4614365"/>
          <a:ext cx="9138447" cy="1656257"/>
        </p:xfrm>
        <a:graphic>
          <a:graphicData uri="http://schemas.openxmlformats.org/drawingml/2006/table">
            <a:tbl>
              <a:tblPr firstRow="1" bandRow="1">
                <a:tableStyleId>{CDFCCE27-969C-4FB8-BEEB-2963671B3815}</a:tableStyleId>
              </a:tblPr>
              <a:tblGrid>
                <a:gridCol w="3046149">
                  <a:extLst>
                    <a:ext uri="{9D8B030D-6E8A-4147-A177-3AD203B41FA5}">
                      <a16:colId xmlns:a16="http://schemas.microsoft.com/office/drawing/2014/main" val="2679449386"/>
                    </a:ext>
                  </a:extLst>
                </a:gridCol>
                <a:gridCol w="3046149">
                  <a:extLst>
                    <a:ext uri="{9D8B030D-6E8A-4147-A177-3AD203B41FA5}">
                      <a16:colId xmlns:a16="http://schemas.microsoft.com/office/drawing/2014/main" val="2120251197"/>
                    </a:ext>
                  </a:extLst>
                </a:gridCol>
                <a:gridCol w="3046149">
                  <a:extLst>
                    <a:ext uri="{9D8B030D-6E8A-4147-A177-3AD203B41FA5}">
                      <a16:colId xmlns:a16="http://schemas.microsoft.com/office/drawing/2014/main" val="2461382536"/>
                    </a:ext>
                  </a:extLst>
                </a:gridCol>
              </a:tblGrid>
              <a:tr h="1178365">
                <a:tc>
                  <a:txBody>
                    <a:bodyPr/>
                    <a:lstStyle/>
                    <a:p>
                      <a:r>
                        <a:rPr lang="en-US" sz="1800" b="1"/>
                        <a:t>CCL Staff Qualifications</a:t>
                      </a:r>
                    </a:p>
                  </a:txBody>
                  <a:tcPr>
                    <a:solidFill>
                      <a:srgbClr val="C5D9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Director – 12 core Units, 3 Admin, 4 years teaching in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Teacher – 12 core units, 6 months experience teaching in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478700"/>
                  </a:ext>
                </a:extLst>
              </a:tr>
              <a:tr h="477892">
                <a:tc>
                  <a:txBody>
                    <a:bodyPr/>
                    <a:lstStyle/>
                    <a:p>
                      <a:r>
                        <a:rPr lang="en-US" sz="1800" b="1"/>
                        <a:t>Preschool ratios</a:t>
                      </a:r>
                    </a:p>
                  </a:txBody>
                  <a:tcPr>
                    <a:solidFill>
                      <a:srgbClr val="C5D9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1:12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 teacher and aide: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533421"/>
                  </a:ext>
                </a:extLst>
              </a:tr>
            </a:tbl>
          </a:graphicData>
        </a:graphic>
      </p:graphicFrame>
      <p:pic>
        <p:nvPicPr>
          <p:cNvPr id="4" name="Picture 3" descr="A logo for a building&#10;&#10;Description automatically generated">
            <a:extLst>
              <a:ext uri="{FF2B5EF4-FFF2-40B4-BE49-F238E27FC236}">
                <a16:creationId xmlns:a16="http://schemas.microsoft.com/office/drawing/2014/main" id="{ED32A8DE-061B-0432-568D-6983A913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73" y="198304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play area&#10;&#10;Description automatically generated">
            <a:extLst>
              <a:ext uri="{FF2B5EF4-FFF2-40B4-BE49-F238E27FC236}">
                <a16:creationId xmlns:a16="http://schemas.microsoft.com/office/drawing/2014/main" id="{37DB67AC-0506-B9AF-A0CE-638053E3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99" y="3899098"/>
            <a:ext cx="4446435" cy="29589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7FB3B-6FC7-99D4-86C1-E1C2FC30B8C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82596" y="1132010"/>
            <a:ext cx="10026704" cy="38846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Attend an orientation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hlinkClick r:id="rId4"/>
              </a:rPr>
              <a:t>Child Care Center Operators – California Child Care Licensing – Resources for Parents and Providers (childcarevideos.org)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Know CCL laws and regulations :</a:t>
            </a:r>
            <a:r>
              <a:rPr lang="en-US" sz="2000" dirty="0">
                <a:hlinkClick r:id="rId5"/>
              </a:rPr>
              <a:t>Child Care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hlinkClick r:id="rId6"/>
              </a:rPr>
              <a:t>Child Care Aware of America – Center Resources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Complete application, handbooks, Live Scan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Submit application, pay fees :</a:t>
            </a:r>
            <a:r>
              <a:rPr lang="en-US" sz="2000" dirty="0">
                <a:hlinkClick r:id="rId7"/>
              </a:rPr>
              <a:t>Reference Material for Applications - Child Care Program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hlinkClick r:id="rId8"/>
              </a:rPr>
              <a:t>Self-Assessment Guides and Key Indicator Tools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Pre-Licensing Visit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Receive License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DCB00A-E0D5-12E5-F3C8-5C99AF61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Licensing 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84F241AB-975D-CCF4-34D4-9E32CD361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2973" y="198304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0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wo people working on STEM project">
            <a:extLst>
              <a:ext uri="{FF2B5EF4-FFF2-40B4-BE49-F238E27FC236}">
                <a16:creationId xmlns:a16="http://schemas.microsoft.com/office/drawing/2014/main" id="{9890C299-1ABF-B76A-BD8C-014BF2306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82"/>
          <a:stretch/>
        </p:blipFill>
        <p:spPr>
          <a:xfrm>
            <a:off x="7774291" y="1575411"/>
            <a:ext cx="2820658" cy="15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28E96-3528-D853-5C96-258F4376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73" y="470259"/>
            <a:ext cx="10972800" cy="592666"/>
          </a:xfrm>
        </p:spPr>
        <p:txBody>
          <a:bodyPr/>
          <a:lstStyle/>
          <a:p>
            <a:r>
              <a:rPr lang="en-US" sz="3200" dirty="0"/>
              <a:t>Who can provide additional support?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34075-CB60-18A5-CB22-161DAB735DD3}"/>
              </a:ext>
            </a:extLst>
          </p:cNvPr>
          <p:cNvSpPr txBox="1"/>
          <p:nvPr/>
        </p:nvSpPr>
        <p:spPr>
          <a:xfrm>
            <a:off x="1127223" y="3557721"/>
            <a:ext cx="224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/>
                </a:solidFill>
                <a:latin typeface="Trebuchet MS"/>
                <a:sym typeface="Trebuchet MS"/>
              </a:rPr>
              <a:t>Supportive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5175C-9E94-14ED-FA5C-D6887848A672}"/>
              </a:ext>
            </a:extLst>
          </p:cNvPr>
          <p:cNvSpPr txBox="1"/>
          <p:nvPr/>
        </p:nvSpPr>
        <p:spPr>
          <a:xfrm>
            <a:off x="4206020" y="1556439"/>
            <a:ext cx="256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rebuchet MS"/>
              </a:rPr>
              <a:t>Experienced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A898E-4A39-DAF4-B82C-4B460A5A6B0F}"/>
              </a:ext>
            </a:extLst>
          </p:cNvPr>
          <p:cNvSpPr txBox="1"/>
          <p:nvPr/>
        </p:nvSpPr>
        <p:spPr>
          <a:xfrm>
            <a:off x="7816231" y="3583121"/>
            <a:ext cx="362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rebuchet MS"/>
              </a:rPr>
              <a:t>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C495E-8BA2-FC50-B5E3-278726F6C741}"/>
              </a:ext>
            </a:extLst>
          </p:cNvPr>
          <p:cNvSpPr txBox="1"/>
          <p:nvPr/>
        </p:nvSpPr>
        <p:spPr>
          <a:xfrm>
            <a:off x="3434402" y="5502687"/>
            <a:ext cx="5174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/>
                </a:solidFill>
                <a:latin typeface="Trebuchet MS"/>
              </a:rPr>
              <a:t>Knowledge and Resources</a:t>
            </a:r>
          </a:p>
        </p:txBody>
      </p:sp>
      <p:sp>
        <p:nvSpPr>
          <p:cNvPr id="10" name="Arrow: Quad 9">
            <a:extLst>
              <a:ext uri="{FF2B5EF4-FFF2-40B4-BE49-F238E27FC236}">
                <a16:creationId xmlns:a16="http://schemas.microsoft.com/office/drawing/2014/main" id="{1A5D439E-6094-1C95-28C9-FA574E7B31FA}"/>
              </a:ext>
            </a:extLst>
          </p:cNvPr>
          <p:cNvSpPr/>
          <p:nvPr/>
        </p:nvSpPr>
        <p:spPr>
          <a:xfrm>
            <a:off x="3743450" y="2251792"/>
            <a:ext cx="3515277" cy="3240700"/>
          </a:xfrm>
          <a:prstGeom prst="quad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C1313-4B04-87B5-8A66-6D7DBA26646B}"/>
              </a:ext>
            </a:extLst>
          </p:cNvPr>
          <p:cNvSpPr/>
          <p:nvPr/>
        </p:nvSpPr>
        <p:spPr>
          <a:xfrm>
            <a:off x="916559" y="1305296"/>
            <a:ext cx="9802853" cy="50753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DF51D4CF-CE3F-6EDD-1293-54771DC94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6023" y="99152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0CC897-674F-AD45-8AB4-3D1F856EFA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10" y="172453"/>
            <a:ext cx="1427748" cy="1352885"/>
          </a:xfrm>
          <a:prstGeom prst="rect">
            <a:avLst/>
          </a:prstGeom>
        </p:spPr>
      </p:pic>
      <p:pic>
        <p:nvPicPr>
          <p:cNvPr id="8" name="Google Shape;436;p58">
            <a:extLst>
              <a:ext uri="{FF2B5EF4-FFF2-40B4-BE49-F238E27FC236}">
                <a16:creationId xmlns:a16="http://schemas.microsoft.com/office/drawing/2014/main" id="{A064AA80-9369-B94E-BC4B-65AC320E1A0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06"/>
          <a:stretch/>
        </p:blipFill>
        <p:spPr>
          <a:xfrm>
            <a:off x="-243068" y="2802997"/>
            <a:ext cx="12616405" cy="4114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1475D-7D3E-4B46-B830-4717F33CAE0D}"/>
              </a:ext>
            </a:extLst>
          </p:cNvPr>
          <p:cNvSpPr txBox="1"/>
          <p:nvPr/>
        </p:nvSpPr>
        <p:spPr>
          <a:xfrm>
            <a:off x="1816781" y="1424084"/>
            <a:ext cx="81549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en-US" sz="2800" b="1" dirty="0">
                <a:solidFill>
                  <a:srgbClr val="01A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Information or Questions Contact:</a:t>
            </a:r>
            <a:endParaRPr lang="en-US" altLang="en-US" sz="2800" b="1" dirty="0">
              <a:solidFill>
                <a:srgbClr val="01A652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eaLnBrk="1" hangingPunct="1">
              <a:buFontTx/>
              <a:buNone/>
            </a:pPr>
            <a:r>
              <a:rPr lang="en-US" altLang="en-US" sz="2800" dirty="0">
                <a:solidFill>
                  <a:srgbClr val="01A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Del Valle</a:t>
            </a:r>
          </a:p>
          <a:p>
            <a:pPr algn="ctr" eaLnBrk="1" hangingPunct="1">
              <a:buFontTx/>
              <a:buNone/>
            </a:pPr>
            <a:r>
              <a:rPr lang="en-US" altLang="en-US" sz="2800" dirty="0">
                <a:solidFill>
                  <a:srgbClr val="01A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(951) 870 - 8112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01A65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adelvalle@liifund.org</a:t>
            </a:r>
            <a:endParaRPr lang="en-US" altLang="en-US" sz="2800" b="1" dirty="0">
              <a:solidFill>
                <a:srgbClr val="01A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01A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1BD27C2-8043-2E26-53BC-2409AA28E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830" y="0"/>
            <a:ext cx="2292186" cy="1454967"/>
          </a:xfrm>
          <a:prstGeom prst="rect">
            <a:avLst/>
          </a:prstGeom>
        </p:spPr>
      </p:pic>
      <p:pic>
        <p:nvPicPr>
          <p:cNvPr id="5" name="Picture 4" descr="A blue and red text on a white background&#10;&#10;Description automatically generated">
            <a:extLst>
              <a:ext uri="{FF2B5EF4-FFF2-40B4-BE49-F238E27FC236}">
                <a16:creationId xmlns:a16="http://schemas.microsoft.com/office/drawing/2014/main" id="{97DCA37D-B6DC-F0F9-6285-57024006A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2984" y="278466"/>
            <a:ext cx="2215816" cy="10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3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0D33AA-1D3D-1852-BE5E-C51C87CE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Increasing the supply of child care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9C4331-FAA3-F798-2C67-195071C0EEEC}"/>
              </a:ext>
            </a:extLst>
          </p:cNvPr>
          <p:cNvSpPr/>
          <p:nvPr/>
        </p:nvSpPr>
        <p:spPr>
          <a:xfrm>
            <a:off x="798897" y="1963554"/>
            <a:ext cx="2781701" cy="1376412"/>
          </a:xfrm>
          <a:prstGeom prst="roundRect">
            <a:avLst/>
          </a:prstGeom>
          <a:solidFill>
            <a:srgbClr val="338B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Workforce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395F9A-093C-4E3F-44AE-E79D33216C6F}"/>
              </a:ext>
            </a:extLst>
          </p:cNvPr>
          <p:cNvSpPr/>
          <p:nvPr/>
        </p:nvSpPr>
        <p:spPr>
          <a:xfrm>
            <a:off x="798897" y="4123477"/>
            <a:ext cx="2781701" cy="13764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Facilities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F31A7A52-A39F-E738-14DB-5D4B122B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0D33AA-1D3D-1852-BE5E-C51C87CE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Increasing the supply of child care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9C4331-FAA3-F798-2C67-195071C0EEEC}"/>
              </a:ext>
            </a:extLst>
          </p:cNvPr>
          <p:cNvSpPr/>
          <p:nvPr/>
        </p:nvSpPr>
        <p:spPr>
          <a:xfrm>
            <a:off x="798897" y="1963554"/>
            <a:ext cx="2781701" cy="1376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Workforce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395F9A-093C-4E3F-44AE-E79D33216C6F}"/>
              </a:ext>
            </a:extLst>
          </p:cNvPr>
          <p:cNvSpPr/>
          <p:nvPr/>
        </p:nvSpPr>
        <p:spPr>
          <a:xfrm>
            <a:off x="798897" y="4123477"/>
            <a:ext cx="2781701" cy="13764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Facilities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F911DE-0310-B013-069C-7840208EABEB}"/>
              </a:ext>
            </a:extLst>
          </p:cNvPr>
          <p:cNvSpPr/>
          <p:nvPr/>
        </p:nvSpPr>
        <p:spPr>
          <a:xfrm>
            <a:off x="6197600" y="5047693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Land Use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A4CD3D-390E-E195-89B2-9E851AC6FEE9}"/>
              </a:ext>
            </a:extLst>
          </p:cNvPr>
          <p:cNvSpPr/>
          <p:nvPr/>
        </p:nvSpPr>
        <p:spPr>
          <a:xfrm>
            <a:off x="6221896" y="3130827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Facilities Development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AEC5E2-9C3B-4654-C837-13FD28D63084}"/>
              </a:ext>
            </a:extLst>
          </p:cNvPr>
          <p:cNvSpPr/>
          <p:nvPr/>
        </p:nvSpPr>
        <p:spPr>
          <a:xfrm>
            <a:off x="8995954" y="3130828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Climate Resiliency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38A7A0-9F0E-3EF0-F693-7B1F944DC23F}"/>
              </a:ext>
            </a:extLst>
          </p:cNvPr>
          <p:cNvSpPr/>
          <p:nvPr/>
        </p:nvSpPr>
        <p:spPr>
          <a:xfrm>
            <a:off x="8995954" y="5047693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Funding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4B7F83-49D5-A0D3-F0ED-8B3D785ED219}"/>
              </a:ext>
            </a:extLst>
          </p:cNvPr>
          <p:cNvCxnSpPr>
            <a:cxnSpLocks/>
          </p:cNvCxnSpPr>
          <p:nvPr/>
        </p:nvCxnSpPr>
        <p:spPr>
          <a:xfrm>
            <a:off x="3916017" y="4701209"/>
            <a:ext cx="1779105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CDE92EAE-EF50-C5F4-33A1-44C5A9A0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8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0D33AA-1D3D-1852-BE5E-C51C87CE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Increasing the supply of child care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395F9A-093C-4E3F-44AE-E79D33216C6F}"/>
              </a:ext>
            </a:extLst>
          </p:cNvPr>
          <p:cNvSpPr/>
          <p:nvPr/>
        </p:nvSpPr>
        <p:spPr>
          <a:xfrm>
            <a:off x="4345661" y="1407986"/>
            <a:ext cx="2781701" cy="13764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Facilities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F911DE-0310-B013-069C-7840208EABEB}"/>
              </a:ext>
            </a:extLst>
          </p:cNvPr>
          <p:cNvSpPr/>
          <p:nvPr/>
        </p:nvSpPr>
        <p:spPr>
          <a:xfrm>
            <a:off x="6151418" y="2904858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Land Use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A4CD3D-390E-E195-89B2-9E851AC6FEE9}"/>
              </a:ext>
            </a:extLst>
          </p:cNvPr>
          <p:cNvSpPr/>
          <p:nvPr/>
        </p:nvSpPr>
        <p:spPr>
          <a:xfrm>
            <a:off x="855569" y="2936863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Facilities Development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AEC5E2-9C3B-4654-C837-13FD28D63084}"/>
              </a:ext>
            </a:extLst>
          </p:cNvPr>
          <p:cNvSpPr/>
          <p:nvPr/>
        </p:nvSpPr>
        <p:spPr>
          <a:xfrm>
            <a:off x="8783517" y="2890682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Climate Resiliency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38A7A0-9F0E-3EF0-F693-7B1F944DC23F}"/>
              </a:ext>
            </a:extLst>
          </p:cNvPr>
          <p:cNvSpPr/>
          <p:nvPr/>
        </p:nvSpPr>
        <p:spPr>
          <a:xfrm>
            <a:off x="3481845" y="2914093"/>
            <a:ext cx="2046972" cy="12229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Funding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4B7F83-49D5-A0D3-F0ED-8B3D785ED219}"/>
              </a:ext>
            </a:extLst>
          </p:cNvPr>
          <p:cNvCxnSpPr>
            <a:cxnSpLocks/>
          </p:cNvCxnSpPr>
          <p:nvPr/>
        </p:nvCxnSpPr>
        <p:spPr>
          <a:xfrm>
            <a:off x="4424016" y="4165499"/>
            <a:ext cx="646748" cy="96991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22C332-3573-4CC8-EC2A-A86B26652C58}"/>
              </a:ext>
            </a:extLst>
          </p:cNvPr>
          <p:cNvCxnSpPr>
            <a:cxnSpLocks/>
          </p:cNvCxnSpPr>
          <p:nvPr/>
        </p:nvCxnSpPr>
        <p:spPr>
          <a:xfrm flipH="1">
            <a:off x="6456218" y="4160883"/>
            <a:ext cx="697144" cy="99300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BF969A3-D914-CE4D-021A-0CED790DB237}"/>
              </a:ext>
            </a:extLst>
          </p:cNvPr>
          <p:cNvCxnSpPr>
            <a:cxnSpLocks/>
          </p:cNvCxnSpPr>
          <p:nvPr/>
        </p:nvCxnSpPr>
        <p:spPr>
          <a:xfrm>
            <a:off x="1911726" y="4220918"/>
            <a:ext cx="794529" cy="92373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CC5840-596A-A688-688C-DD0F54BB082F}"/>
              </a:ext>
            </a:extLst>
          </p:cNvPr>
          <p:cNvCxnSpPr>
            <a:cxnSpLocks/>
          </p:cNvCxnSpPr>
          <p:nvPr/>
        </p:nvCxnSpPr>
        <p:spPr>
          <a:xfrm flipH="1">
            <a:off x="8478982" y="4151646"/>
            <a:ext cx="1279034" cy="99300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95F266-6AC8-153A-FB6A-699FDC29AE90}"/>
              </a:ext>
            </a:extLst>
          </p:cNvPr>
          <p:cNvSpPr txBox="1"/>
          <p:nvPr/>
        </p:nvSpPr>
        <p:spPr>
          <a:xfrm>
            <a:off x="2004290" y="5430982"/>
            <a:ext cx="799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FFN to Family Child Care Home to Child Care Center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1EB85DF0-A714-0FD9-994F-AF91CB36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5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ackyard with a gazebo and a path&#10;&#10;Description automatically generated with medium confidence">
            <a:extLst>
              <a:ext uri="{FF2B5EF4-FFF2-40B4-BE49-F238E27FC236}">
                <a16:creationId xmlns:a16="http://schemas.microsoft.com/office/drawing/2014/main" id="{A572C602-B98E-1091-E8C0-0037F94D0C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4182" r="24182" b="10777"/>
          <a:stretch/>
        </p:blipFill>
        <p:spPr>
          <a:xfrm>
            <a:off x="0" y="0"/>
            <a:ext cx="5311775" cy="6118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56E3D-E9F8-C08B-D09C-E37809F0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514" y="2223119"/>
            <a:ext cx="6132286" cy="183583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Home-Based Providers</a:t>
            </a:r>
          </a:p>
        </p:txBody>
      </p:sp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0ED411D8-8722-35F1-D599-98A2D677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2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346E40-BC11-E6FB-4437-C95F2375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82" y="433141"/>
            <a:ext cx="9743808" cy="592666"/>
          </a:xfrm>
        </p:spPr>
        <p:txBody>
          <a:bodyPr/>
          <a:lstStyle/>
          <a:p>
            <a:r>
              <a:rPr lang="en-US" dirty="0"/>
              <a:t>Steps to establishing a new home-based child care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FBD25-BDF0-EBA7-61A7-DDCC66F7533C}"/>
              </a:ext>
            </a:extLst>
          </p:cNvPr>
          <p:cNvSpPr txBox="1"/>
          <p:nvPr/>
        </p:nvSpPr>
        <p:spPr>
          <a:xfrm>
            <a:off x="5709432" y="1928942"/>
            <a:ext cx="6252905" cy="4093428"/>
          </a:xfrm>
          <a:prstGeom prst="rect">
            <a:avLst/>
          </a:prstGeom>
          <a:noFill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Small FCCH</a:t>
            </a:r>
          </a:p>
          <a:p>
            <a:endParaRPr lang="en-US" sz="1800"/>
          </a:p>
          <a:p>
            <a:pPr marL="342900" indent="-342900">
              <a:buAutoNum type="arabicPeriod"/>
            </a:pPr>
            <a:r>
              <a:rPr lang="en-US"/>
              <a:t>Collect contact information of your local ECE agencies</a:t>
            </a:r>
            <a:endParaRPr lang="en-US">
              <a:cs typeface="Arial"/>
            </a:endParaRPr>
          </a:p>
          <a:p>
            <a:pPr marL="342900" lvl="1">
              <a:buFont typeface="Courier New"/>
              <a:buChar char="o"/>
            </a:pPr>
            <a:r>
              <a:rPr lang="en-US"/>
              <a:t>Community Care Licensing Agency</a:t>
            </a:r>
            <a:endParaRPr lang="en-US">
              <a:cs typeface="Arial"/>
            </a:endParaRPr>
          </a:p>
          <a:p>
            <a:pPr marL="342900" lvl="1">
              <a:buFont typeface="Courier New"/>
              <a:buChar char="o"/>
            </a:pPr>
            <a:r>
              <a:rPr lang="en-US"/>
              <a:t>Resource and Referral Agency</a:t>
            </a:r>
            <a:endParaRPr lang="en-US">
              <a:cs typeface="Arial"/>
            </a:endParaRPr>
          </a:p>
          <a:p>
            <a:pPr marL="342900" lvl="1">
              <a:buFont typeface="Courier New"/>
              <a:buChar char="o"/>
            </a:pPr>
            <a:r>
              <a:rPr lang="en-US"/>
              <a:t>Local Planning Council Agency</a:t>
            </a:r>
            <a:endParaRPr lang="en-US">
              <a:cs typeface="Arial"/>
            </a:endParaRPr>
          </a:p>
          <a:p>
            <a:pPr marL="342900" lvl="1">
              <a:buFont typeface="Courier New"/>
              <a:buChar char="o"/>
            </a:pPr>
            <a:r>
              <a:rPr lang="en-US"/>
              <a:t>First 5 Agency</a:t>
            </a:r>
          </a:p>
          <a:p>
            <a:pPr marL="342900" lvl="1">
              <a:buFont typeface="Courier New"/>
              <a:buChar char="o"/>
            </a:pPr>
            <a:r>
              <a:rPr lang="en-US">
                <a:cs typeface="Arial"/>
              </a:rPr>
              <a:t>Other Agency?</a:t>
            </a:r>
          </a:p>
          <a:p>
            <a:pPr marL="342900" indent="-342900">
              <a:buAutoNum type="arabicPeriod"/>
            </a:pPr>
            <a:r>
              <a:rPr lang="en-US"/>
              <a:t>Attend Orientation for Licensing 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/>
              <a:t>Attend Child Care Initiative Project (CCIP) 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/>
              <a:t>Prepare to complete Licensing Application and Requirements. </a:t>
            </a:r>
            <a:r>
              <a:rPr lang="en-US">
                <a:ea typeface="+mn-lt"/>
                <a:cs typeface="+mn-lt"/>
                <a:hlinkClick r:id="rId3"/>
              </a:rPr>
              <a:t>LIC 9217.pdf (ca.gov)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Child Proof you home 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Consider budgeting for appropriate furniture, materials, and curriculum for the children 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Complete application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Tb test, vaccines and Background checks completed on all adults </a:t>
            </a:r>
          </a:p>
          <a:p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C4EB1-7290-0C64-83BC-F87F9D419D05}"/>
              </a:ext>
            </a:extLst>
          </p:cNvPr>
          <p:cNvSpPr txBox="1"/>
          <p:nvPr/>
        </p:nvSpPr>
        <p:spPr>
          <a:xfrm>
            <a:off x="950350" y="1300980"/>
            <a:ext cx="300841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Family, Friend, Neighbor</a:t>
            </a:r>
            <a:endParaRPr lang="en-US" b="1"/>
          </a:p>
          <a:p>
            <a:endParaRPr lang="en-US" sz="1800">
              <a:cs typeface="Arial"/>
            </a:endParaRP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Attend Child Care Initiative Project (CCIP)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DC390C-BC08-0E5E-1139-B65370023F4F}"/>
              </a:ext>
            </a:extLst>
          </p:cNvPr>
          <p:cNvSpPr/>
          <p:nvPr/>
        </p:nvSpPr>
        <p:spPr>
          <a:xfrm rot="1568865">
            <a:off x="4361096" y="1961221"/>
            <a:ext cx="979054" cy="461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04B79-E85B-542A-034E-4740B7C0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27" y="2499135"/>
            <a:ext cx="3999174" cy="4261355"/>
          </a:xfrm>
          <a:prstGeom prst="rect">
            <a:avLst/>
          </a:prstGeom>
        </p:spPr>
      </p:pic>
      <p:pic>
        <p:nvPicPr>
          <p:cNvPr id="4" name="Picture 3" descr="A logo for a building&#10;&#10;Description automatically generated">
            <a:extLst>
              <a:ext uri="{FF2B5EF4-FFF2-40B4-BE49-F238E27FC236}">
                <a16:creationId xmlns:a16="http://schemas.microsoft.com/office/drawing/2014/main" id="{3FFCB775-1F1A-00D8-12D3-4D65F7AD1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627" y="121186"/>
            <a:ext cx="1868104" cy="14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63A7-1B6F-3ECD-1718-E6DA4A26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499242"/>
            <a:ext cx="9831942" cy="592666"/>
          </a:xfrm>
        </p:spPr>
        <p:txBody>
          <a:bodyPr/>
          <a:lstStyle/>
          <a:p>
            <a:r>
              <a:rPr lang="en-US" dirty="0"/>
              <a:t>Moving from a </a:t>
            </a:r>
            <a:r>
              <a:rPr lang="en-US" dirty="0">
                <a:solidFill>
                  <a:schemeClr val="bg2"/>
                </a:solidFill>
              </a:rPr>
              <a:t>small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large</a:t>
            </a:r>
            <a:r>
              <a:rPr lang="en-US" dirty="0"/>
              <a:t> home-based license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C9C7E-14BE-2581-F710-6D9B338BB504}"/>
              </a:ext>
            </a:extLst>
          </p:cNvPr>
          <p:cNvSpPr txBox="1"/>
          <p:nvPr/>
        </p:nvSpPr>
        <p:spPr>
          <a:xfrm>
            <a:off x="905522" y="1585990"/>
            <a:ext cx="5757925" cy="3816429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Small to Large FCCH</a:t>
            </a:r>
          </a:p>
          <a:p>
            <a:pPr marL="342900" indent="-342900">
              <a:buAutoNum type="arabicPeriod"/>
            </a:pP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Community Care Licensing Division 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Have 1 year experience operating as a small family child care home licensee or show proof of 1 year experienced as a teacher/director of a licensed child care center. 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S</a:t>
            </a:r>
            <a:r>
              <a:rPr lang="en-US"/>
              <a:t>ubmit application to expand FCCH attached with Expansion Fee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Department of Building and Safety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Depending on the Jurisdiction, stalling fire alarm might require a permit and a licensed contractor to do the work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Fire Department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Fire Alarm system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Upgrade Fire Extinguisher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Tb Test and Background checks on additional staff</a:t>
            </a:r>
          </a:p>
          <a:p>
            <a:pPr marL="342900" indent="-342900">
              <a:buAutoNum type="arabicPeriod"/>
            </a:pPr>
            <a:r>
              <a:rPr lang="en-US">
                <a:cs typeface="Arial"/>
              </a:rPr>
              <a:t>Consider budgeting for expanding on appropriate furniture and materials</a:t>
            </a:r>
          </a:p>
          <a:p>
            <a:pPr marL="342900" lvl="1" indent="-342900">
              <a:buAutoNum type="arabicPeriod"/>
            </a:pPr>
            <a:endParaRPr lang="en-US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24F84-8C30-C756-B82C-1698045D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47" y="1498294"/>
            <a:ext cx="4052662" cy="5092676"/>
          </a:xfrm>
          <a:prstGeom prst="rect">
            <a:avLst/>
          </a:prstGeom>
        </p:spPr>
      </p:pic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AA857377-8DBF-2145-2B52-817B0B62C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FFC9C-B35E-59EB-5B82-3C91135E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2854E-3096-8A4A-6617-51615314436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07038" y="1819278"/>
            <a:ext cx="7291654" cy="3075996"/>
          </a:xfrm>
        </p:spPr>
        <p:txBody>
          <a:bodyPr/>
          <a:lstStyle/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dirty="0"/>
              <a:t>Do you know about SB 234 Keeping Kids Close to Home Act and why it is important to know if you are planning on expanding to Large FCCH?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2800" dirty="0"/>
              <a:t>Like Small FCC, Large FCCH are allowed By right</a:t>
            </a:r>
          </a:p>
          <a:p>
            <a:pPr marL="228600"/>
            <a:endParaRPr lang="en-US" sz="2800" dirty="0"/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2800" dirty="0"/>
              <a:t>Fees are eliminated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CCLC Guides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91A9D5-A003-FDDB-79A9-4BF54EE9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83" y="510259"/>
            <a:ext cx="9644655" cy="592666"/>
          </a:xfrm>
        </p:spPr>
        <p:txBody>
          <a:bodyPr/>
          <a:lstStyle/>
          <a:p>
            <a:r>
              <a:rPr lang="en-US" dirty="0"/>
              <a:t>SB234 – The Keeping Kids Close to Home Act</a:t>
            </a:r>
          </a:p>
        </p:txBody>
      </p:sp>
      <p:pic>
        <p:nvPicPr>
          <p:cNvPr id="2" name="Picture Placeholder 2" descr="A group of kids playing in a sandbox&#10;&#10;Description automatically generated">
            <a:extLst>
              <a:ext uri="{FF2B5EF4-FFF2-40B4-BE49-F238E27FC236}">
                <a16:creationId xmlns:a16="http://schemas.microsoft.com/office/drawing/2014/main" id="{EAC322BD-8E35-FCD2-EB17-4F15CF50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61" t="-10556" r="28503" b="10556"/>
          <a:stretch/>
        </p:blipFill>
        <p:spPr>
          <a:xfrm>
            <a:off x="8154596" y="1124499"/>
            <a:ext cx="3544331" cy="5136541"/>
          </a:xfrm>
          <a:prstGeom prst="rect">
            <a:avLst/>
          </a:prstGeom>
        </p:spPr>
      </p:pic>
      <p:pic>
        <p:nvPicPr>
          <p:cNvPr id="3" name="Picture 2" descr="A logo for a building&#10;&#10;Description automatically generated">
            <a:extLst>
              <a:ext uri="{FF2B5EF4-FFF2-40B4-BE49-F238E27FC236}">
                <a16:creationId xmlns:a16="http://schemas.microsoft.com/office/drawing/2014/main" id="{76E63CA9-1FFD-66FC-AD63-EE00BC68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8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346E40-BC11-E6FB-4437-C95F2375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439595"/>
            <a:ext cx="9806348" cy="592666"/>
          </a:xfrm>
        </p:spPr>
        <p:txBody>
          <a:bodyPr/>
          <a:lstStyle/>
          <a:p>
            <a:r>
              <a:rPr lang="en-US" dirty="0"/>
              <a:t>In an ideal world, what resources should you have for this process?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20567-A395-73F7-1110-A44DDDC9072D}"/>
              </a:ext>
            </a:extLst>
          </p:cNvPr>
          <p:cNvSpPr txBox="1"/>
          <p:nvPr/>
        </p:nvSpPr>
        <p:spPr>
          <a:xfrm>
            <a:off x="1070919" y="1394200"/>
            <a:ext cx="8024441" cy="513986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>
                <a:solidFill>
                  <a:srgbClr val="000000"/>
                </a:solidFill>
              </a:rPr>
              <a:t>Get Ready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Find your local Child Care Licensing office: </a:t>
            </a:r>
          </a:p>
          <a:p>
            <a:pPr marL="341313" lvl="1"/>
            <a:r>
              <a:rPr lang="en-US" sz="200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Become Licensed (ca.gov)</a:t>
            </a:r>
            <a:endParaRPr lang="en-US" sz="2000">
              <a:solidFill>
                <a:schemeClr val="bg2"/>
              </a:solidFill>
            </a:endParaRPr>
          </a:p>
          <a:p>
            <a:pPr marL="690563" lvl="1" indent="-349250">
              <a:buFont typeface="+mj-lt"/>
              <a:buAutoNum type="alphaLcParenR" startAt="2"/>
            </a:pPr>
            <a:r>
              <a:rPr lang="en-US" sz="2000">
                <a:solidFill>
                  <a:srgbClr val="000000"/>
                </a:solidFill>
              </a:rPr>
              <a:t>Find your local Child Care Resource and Referral Agency:</a:t>
            </a:r>
          </a:p>
          <a:p>
            <a:pPr marL="341313" lvl="1"/>
            <a:r>
              <a:rPr lang="en-US" sz="200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California Child Care Resource &amp; Referral Network - Home (rrnetwork.org)</a:t>
            </a:r>
            <a:endParaRPr lang="en-US" sz="2000">
              <a:solidFill>
                <a:schemeClr val="bg2"/>
              </a:solidFill>
            </a:endParaRPr>
          </a:p>
          <a:p>
            <a:pPr marL="684213" lvl="1" indent="-342900">
              <a:buFont typeface="+mj-lt"/>
              <a:buAutoNum type="alphaLcParenR"/>
            </a:pP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>
                <a:solidFill>
                  <a:srgbClr val="000000"/>
                </a:solidFill>
              </a:rPr>
              <a:t>Are you ready to start a Family Child Care Home? 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Why are you opening a Family Child Care Home business?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Are you ready to share your home with other children and their families?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Would this business best fit your family needs and is everyone at home on board to open a FCCH?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</a:rPr>
              <a:t>Would you consider to expand your FCCH from small to large in a year?</a:t>
            </a:r>
          </a:p>
          <a:p>
            <a:pPr marL="684213" lvl="1" indent="-342900">
              <a:buFont typeface="+mj-lt"/>
              <a:buAutoNum type="alphaLcParenR"/>
            </a:pPr>
            <a:r>
              <a:rPr lang="en-US" sz="2000">
                <a:hlinkClick r:id="rId4"/>
              </a:rPr>
              <a:t>Are you Ready - Opening Home.pdf (childcareaware.org)</a:t>
            </a:r>
            <a:endParaRPr lang="en-US" sz="2000"/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04C2C8AB-098B-CD53-2D7D-29AC8D49E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889" y="220338"/>
            <a:ext cx="1488690" cy="11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7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IF-edit">
      <a:dk1>
        <a:srgbClr val="424242"/>
      </a:dk1>
      <a:lt1>
        <a:srgbClr val="FFFFFF"/>
      </a:lt1>
      <a:dk2>
        <a:srgbClr val="006EB6"/>
      </a:dk2>
      <a:lt2>
        <a:srgbClr val="E7E6E6"/>
      </a:lt2>
      <a:accent1>
        <a:srgbClr val="01A651"/>
      </a:accent1>
      <a:accent2>
        <a:srgbClr val="67B346"/>
      </a:accent2>
      <a:accent3>
        <a:srgbClr val="BAD738"/>
      </a:accent3>
      <a:accent4>
        <a:srgbClr val="BAD738"/>
      </a:accent4>
      <a:accent5>
        <a:srgbClr val="797979"/>
      </a:accent5>
      <a:accent6>
        <a:srgbClr val="A9A9A9"/>
      </a:accent6>
      <a:hlink>
        <a:srgbClr val="006EB6"/>
      </a:hlink>
      <a:folHlink>
        <a:srgbClr val="4242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551151894894FB2166A055E8CAF7F" ma:contentTypeVersion="13" ma:contentTypeDescription="Create a new document." ma:contentTypeScope="" ma:versionID="a0a78113abeab2003093a84e97300f58">
  <xsd:schema xmlns:xsd="http://www.w3.org/2001/XMLSchema" xmlns:xs="http://www.w3.org/2001/XMLSchema" xmlns:p="http://schemas.microsoft.com/office/2006/metadata/properties" xmlns:ns2="ffc9b600-b969-45e3-9b97-5f66c6987d1d" xmlns:ns3="caadeb3d-22c1-4e86-b19c-2fe117e943d3" targetNamespace="http://schemas.microsoft.com/office/2006/metadata/properties" ma:root="true" ma:fieldsID="3d1654ae6ae6ed5f29d33fd2aee882d7" ns2:_="" ns3:_="">
    <xsd:import namespace="ffc9b600-b969-45e3-9b97-5f66c6987d1d"/>
    <xsd:import namespace="caadeb3d-22c1-4e86-b19c-2fe117e94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9b600-b969-45e3-9b97-5f66c6987d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c0549c1-3f9b-4626-86b2-19ab5622e2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deb3d-22c1-4e86-b19c-2fe117e943d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0e4979c6-2f3f-4716-b125-9538da92a60d}" ma:internalName="TaxCatchAll" ma:showField="CatchAllData" ma:web="caadeb3d-22c1-4e86-b19c-2fe117e94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adeb3d-22c1-4e86-b19c-2fe117e943d3" xsi:nil="true"/>
    <lcf76f155ced4ddcb4097134ff3c332f xmlns="ffc9b600-b969-45e3-9b97-5f66c6987d1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6D24F0-5168-419E-8678-730FEAF07CCD}">
  <ds:schemaRefs>
    <ds:schemaRef ds:uri="caadeb3d-22c1-4e86-b19c-2fe117e943d3"/>
    <ds:schemaRef ds:uri="ffc9b600-b969-45e3-9b97-5f66c6987d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EF2387-96A5-453D-8C7E-CCE36C9198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2AFF1E-39A9-421C-99A9-67584DE2843D}">
  <ds:schemaRefs>
    <ds:schemaRef ds:uri="http://purl.org/dc/terms/"/>
    <ds:schemaRef ds:uri="caadeb3d-22c1-4e86-b19c-2fe117e943d3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fc9b600-b969-45e3-9b97-5f66c6987d1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1149</Words>
  <Application>Microsoft Office PowerPoint</Application>
  <PresentationFormat>Widescreen</PresentationFormat>
  <Paragraphs>185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Expanding Your Business  Room E</vt:lpstr>
      <vt:lpstr>Increasing the supply of child care</vt:lpstr>
      <vt:lpstr>Increasing the supply of child care</vt:lpstr>
      <vt:lpstr>Increasing the supply of child care</vt:lpstr>
      <vt:lpstr>Home-Based Providers</vt:lpstr>
      <vt:lpstr>Steps to establishing a new home-based child care</vt:lpstr>
      <vt:lpstr>Moving from a small to large home-based license</vt:lpstr>
      <vt:lpstr>SB234 – The Keeping Kids Close to Home Act</vt:lpstr>
      <vt:lpstr>In an ideal world, what resources should you have for this process?</vt:lpstr>
      <vt:lpstr>PowerPoint Presentation</vt:lpstr>
      <vt:lpstr>PowerPoint Presentation</vt:lpstr>
      <vt:lpstr>Center-Based Programs</vt:lpstr>
      <vt:lpstr>Steps to establishing a new center-based child care</vt:lpstr>
      <vt:lpstr>Center-based vs. Home-based: Title 22</vt:lpstr>
      <vt:lpstr>Center Licensing </vt:lpstr>
      <vt:lpstr>Who can provide additional support?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Income Investment Fund</dc:title>
  <dc:creator>Samantha Hojo</dc:creator>
  <cp:lastModifiedBy>Andrea Del Valle</cp:lastModifiedBy>
  <cp:revision>7</cp:revision>
  <dcterms:modified xsi:type="dcterms:W3CDTF">2024-06-28T19:10:08Z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0x01010085B551151894894FB2166A055E8CAF7F</vt:lpwstr>
  </property>
</Properties>
</file>